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56" r:id="rId2"/>
    <p:sldId id="257" r:id="rId3"/>
    <p:sldId id="258" r:id="rId4"/>
    <p:sldId id="259" r:id="rId5"/>
    <p:sldId id="261" r:id="rId6"/>
    <p:sldId id="260" r:id="rId7"/>
    <p:sldId id="262" r:id="rId8"/>
    <p:sldId id="263" r:id="rId9"/>
    <p:sldId id="264" r:id="rId10"/>
    <p:sldId id="265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99212DF7-546C-450A-A65D-5CAA20F87005}">
          <p14:sldIdLst>
            <p14:sldId id="256"/>
            <p14:sldId id="257"/>
            <p14:sldId id="258"/>
            <p14:sldId id="259"/>
            <p14:sldId id="261"/>
            <p14:sldId id="260"/>
            <p14:sldId id="262"/>
            <p14:sldId id="263"/>
            <p14:sldId id="264"/>
            <p14:sldId id="265"/>
            <p14:sldId id="267"/>
          </p14:sldIdLst>
        </p14:section>
        <p14:section name="Untitled Section" id="{684CCD38-77D3-4A08-8D68-CBE53C897FFB}">
          <p14:sldIdLst>
            <p14:sldId id="268"/>
            <p14:sldId id="269"/>
            <p14:sldId id="270"/>
            <p14:sldId id="271"/>
            <p14:sldId id="272"/>
            <p14:sldId id="273"/>
            <p14:sldId id="274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 showGuides="1">
      <p:cViewPr varScale="1">
        <p:scale>
          <a:sx n="86" d="100"/>
          <a:sy n="86" d="100"/>
        </p:scale>
        <p:origin x="96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4530"/>
            <a:ext cx="9144000" cy="2387600"/>
          </a:xfrm>
        </p:spPr>
        <p:txBody>
          <a:bodyPr anchor="b">
            <a:normAutofit/>
          </a:bodyPr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9BBD5-9278-4E02-939C-9386E75AB742}" type="datetimeFigureOut">
              <a:rPr lang="en-US" smtClean="0"/>
              <a:t>11-Feb-16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BDE228-1AA7-4EE6-84E7-D8DBE8037F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61948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9BBD5-9278-4E02-939C-9386E75AB742}" type="datetimeFigureOut">
              <a:rPr lang="en-US" smtClean="0"/>
              <a:t>11-Feb-16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BDE228-1AA7-4EE6-84E7-D8DBE8037F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99707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0362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0362"/>
            <a:ext cx="7734300" cy="581183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9BBD5-9278-4E02-939C-9386E75AB742}" type="datetimeFigureOut">
              <a:rPr lang="en-US" smtClean="0"/>
              <a:t>11-Feb-16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BDE228-1AA7-4EE6-84E7-D8DBE8037F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48205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9BBD5-9278-4E02-939C-9386E75AB742}" type="datetimeFigureOut">
              <a:rPr lang="en-US" smtClean="0"/>
              <a:t>11-Feb-16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BDE228-1AA7-4EE6-84E7-D8DBE8037F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03933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12423"/>
            <a:ext cx="10515600" cy="2851208"/>
          </a:xfrm>
        </p:spPr>
        <p:txBody>
          <a:bodyPr anchor="b">
            <a:normAutofit/>
          </a:bodyPr>
          <a:lstStyle>
            <a:lvl1pPr>
              <a:defRPr sz="6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52633"/>
            <a:ext cx="105156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9BBD5-9278-4E02-939C-9386E75AB742}" type="datetimeFigureOut">
              <a:rPr lang="en-US" smtClean="0"/>
              <a:t>11-Feb-16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BDE228-1AA7-4EE6-84E7-D8DBE8037F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92454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45127" y="1828800"/>
            <a:ext cx="5181600" cy="435133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8800"/>
            <a:ext cx="5181600" cy="435133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9BBD5-9278-4E02-939C-9386E75AB742}" type="datetimeFigureOut">
              <a:rPr lang="en-US" smtClean="0"/>
              <a:t>11-Feb-16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BDE228-1AA7-4EE6-84E7-D8DBE8037F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22528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681850"/>
            <a:ext cx="5156200" cy="825699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5127" y="2507550"/>
            <a:ext cx="5156200" cy="3680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851"/>
            <a:ext cx="5181601" cy="825698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7550"/>
            <a:ext cx="5181601" cy="3680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9BBD5-9278-4E02-939C-9386E75AB742}" type="datetimeFigureOut">
              <a:rPr lang="en-US" smtClean="0"/>
              <a:t>11-Feb-16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BDE228-1AA7-4EE6-84E7-D8DBE8037FE2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07823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9BBD5-9278-4E02-939C-9386E75AB742}" type="datetimeFigureOut">
              <a:rPr lang="en-US" smtClean="0"/>
              <a:t>11-Feb-16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BDE228-1AA7-4EE6-84E7-D8DBE8037FE2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43041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9BBD5-9278-4E02-939C-9386E75AB742}" type="datetimeFigureOut">
              <a:rPr lang="en-US" smtClean="0"/>
              <a:t>11-Feb-16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BDE228-1AA7-4EE6-84E7-D8DBE8037F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6972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197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399"/>
            <a:ext cx="3931920" cy="3810001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9BBD5-9278-4E02-939C-9386E75AB742}" type="datetimeFigureOut">
              <a:rPr lang="en-US" smtClean="0"/>
              <a:t>11-Feb-16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BDE228-1AA7-4EE6-84E7-D8DBE8037F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13041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20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400"/>
            <a:ext cx="3931920" cy="38100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9BBD5-9278-4E02-939C-9386E75AB742}" type="datetimeFigureOut">
              <a:rPr lang="en-US" smtClean="0"/>
              <a:t>11-Feb-16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BDE228-1AA7-4EE6-84E7-D8DBE8037F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95063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45127" y="365760"/>
            <a:ext cx="10515600" cy="1325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828800"/>
            <a:ext cx="1051560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4299BBD5-9278-4E02-939C-9386E75AB742}" type="datetimeFigureOut">
              <a:rPr lang="en-US" smtClean="0"/>
              <a:t>11-Feb-16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BDE228-1AA7-4EE6-84E7-D8DBE8037F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53444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Wingdings 2" pitchFamily="18" charset="2"/>
        <a:buChar char="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.jpg"/><Relationship Id="rId4" Type="http://schemas.openxmlformats.org/officeDocument/2006/relationships/image" Target="../media/image11.jp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6.jpg"/><Relationship Id="rId4" Type="http://schemas.openxmlformats.org/officeDocument/2006/relationships/image" Target="../media/image15.jp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jpg"/><Relationship Id="rId4" Type="http://schemas.openxmlformats.org/officeDocument/2006/relationships/image" Target="../media/image4.jp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jp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34493" y="956681"/>
            <a:ext cx="4926169" cy="4114138"/>
          </a:xfrm>
        </p:spPr>
        <p:txBody>
          <a:bodyPr>
            <a:normAutofit/>
          </a:bodyPr>
          <a:lstStyle/>
          <a:p>
            <a:endParaRPr lang="en-US" sz="72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51915" y="336325"/>
            <a:ext cx="4926169" cy="1352104"/>
          </a:xfrm>
        </p:spPr>
        <p:txBody>
          <a:bodyPr>
            <a:noAutofit/>
          </a:bodyPr>
          <a:lstStyle/>
          <a:p>
            <a:pPr lvl="1"/>
            <a:r>
              <a:rPr lang="bn-BD" sz="11100" b="1" i="1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স্বা</a:t>
            </a:r>
            <a:r>
              <a:rPr lang="bn-BD" sz="11100" b="1" i="1" dirty="0" smtClean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গ</a:t>
            </a:r>
            <a:r>
              <a:rPr lang="bn-BD" sz="11100" b="1" i="1" dirty="0" smtClean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ত</a:t>
            </a:r>
            <a:r>
              <a:rPr lang="bn-BD" sz="11100" b="1" i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ম</a:t>
            </a:r>
            <a:endParaRPr lang="en-US" sz="11100" b="1" i="1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34493" y="2074795"/>
            <a:ext cx="5074276" cy="40758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63503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4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0876" y="182880"/>
            <a:ext cx="10515600" cy="1417002"/>
          </a:xfrm>
        </p:spPr>
        <p:txBody>
          <a:bodyPr>
            <a:normAutofit/>
          </a:bodyPr>
          <a:lstStyle/>
          <a:p>
            <a:pPr algn="ctr"/>
            <a:r>
              <a:rPr lang="en-US" sz="8000" dirty="0" err="1" smtClean="0"/>
              <a:t>নিচের</a:t>
            </a:r>
            <a:r>
              <a:rPr lang="en-US" sz="8000" dirty="0" smtClean="0"/>
              <a:t> </a:t>
            </a:r>
            <a:r>
              <a:rPr lang="en-US" sz="8000" dirty="0" err="1" smtClean="0"/>
              <a:t>চিত্র</a:t>
            </a:r>
            <a:r>
              <a:rPr lang="en-US" sz="8000" dirty="0" smtClean="0"/>
              <a:t> </a:t>
            </a:r>
            <a:r>
              <a:rPr lang="en-US" sz="8000" dirty="0" err="1" smtClean="0"/>
              <a:t>গুলো</a:t>
            </a:r>
            <a:r>
              <a:rPr lang="en-US" sz="8000" dirty="0" smtClean="0"/>
              <a:t> </a:t>
            </a:r>
            <a:r>
              <a:rPr lang="en-US" sz="8000" dirty="0" err="1" smtClean="0"/>
              <a:t>লক্ষ্য</a:t>
            </a:r>
            <a:r>
              <a:rPr lang="en-US" sz="8000" dirty="0" smtClean="0"/>
              <a:t> </a:t>
            </a:r>
            <a:r>
              <a:rPr lang="en-US" sz="8000" dirty="0" err="1" smtClean="0"/>
              <a:t>কর</a:t>
            </a:r>
            <a:r>
              <a:rPr lang="en-US" sz="8000" dirty="0" smtClean="0"/>
              <a:t> :</a:t>
            </a:r>
            <a:endParaRPr lang="en-US" sz="8000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92800" y="4246808"/>
            <a:ext cx="4204237" cy="2205507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92800" y="1691322"/>
            <a:ext cx="4204237" cy="2442796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64406" y="4246808"/>
            <a:ext cx="4031086" cy="2205507"/>
          </a:xfrm>
          <a:prstGeom prst="rect">
            <a:avLst/>
          </a:prstGeom>
        </p:spPr>
      </p:pic>
      <p:pic>
        <p:nvPicPr>
          <p:cNvPr id="12" name="Content Placeholder 11"/>
          <p:cNvPicPr>
            <a:picLocks noGrp="1" noChangeAspect="1"/>
          </p:cNvPicPr>
          <p:nvPr>
            <p:ph idx="1"/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64406" y="1691322"/>
            <a:ext cx="4031085" cy="2442796"/>
          </a:xfrm>
        </p:spPr>
      </p:pic>
    </p:spTree>
    <p:extLst>
      <p:ext uri="{BB962C8B-B14F-4D97-AF65-F5344CB8AC3E}">
        <p14:creationId xmlns:p14="http://schemas.microsoft.com/office/powerpoint/2010/main" val="30391271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10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" dur="5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+.4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/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-9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5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10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5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decel="50000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accel="50000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+.4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decel="50000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/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accel="50000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-9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25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" dur="10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5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decel="50000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accel="50000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+.4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decel="50000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/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accel="50000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-9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25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8" dur="10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5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decel="50000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accel="50000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+.4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decel="50000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/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accel="50000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-9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25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8" dur="10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5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decel="50000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accel="50000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+.4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decel="50000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/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accel="50000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-9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1253" y="274320"/>
            <a:ext cx="11146576" cy="2926080"/>
          </a:xfrm>
        </p:spPr>
        <p:txBody>
          <a:bodyPr>
            <a:normAutofit/>
          </a:bodyPr>
          <a:lstStyle/>
          <a:p>
            <a:pPr algn="ctr"/>
            <a:r>
              <a:rPr lang="bn-BD" sz="8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      </a:t>
            </a:r>
            <a:r>
              <a:rPr lang="en-US" sz="88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জোড়ায়</a:t>
            </a:r>
            <a:r>
              <a:rPr lang="en-US" sz="8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88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কাজ</a:t>
            </a:r>
            <a:r>
              <a:rPr lang="bn-BD" sz="8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   </a:t>
            </a:r>
            <a:r>
              <a:rPr lang="bn-BD" sz="4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সময় –</a:t>
            </a:r>
            <a:r>
              <a:rPr lang="en-US" sz="4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BD" sz="4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৫</a:t>
            </a:r>
            <a:r>
              <a:rPr lang="en-US" sz="4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BD" sz="4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মিনিট</a:t>
            </a:r>
            <a:endParaRPr lang="en-US" sz="88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50347" y="3487232"/>
            <a:ext cx="10515600" cy="2521683"/>
          </a:xfrm>
        </p:spPr>
        <p:txBody>
          <a:bodyPr>
            <a:normAutofit/>
          </a:bodyPr>
          <a:lstStyle/>
          <a:p>
            <a:pPr algn="ctr">
              <a:buFont typeface="Wingdings" panose="05000000000000000000" pitchFamily="2" charset="2"/>
              <a:buChar char="v"/>
            </a:pPr>
            <a:r>
              <a:rPr lang="bn-BD" sz="6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60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ছাগল</a:t>
            </a:r>
            <a:r>
              <a:rPr lang="en-US" sz="6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60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পালন</a:t>
            </a:r>
            <a:r>
              <a:rPr lang="bn-BD" sz="6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ের দু,টি</a:t>
            </a:r>
            <a:r>
              <a:rPr lang="en-US" sz="6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প</a:t>
            </a:r>
            <a:r>
              <a:rPr lang="bn-BD" sz="6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দ্ধতি ব্যাখ্যা কর ?  </a:t>
            </a:r>
            <a:endParaRPr lang="en-US" sz="60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816981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10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" dur="5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+.4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/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-9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10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5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decel="50000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accel="50000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+.4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decel="50000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/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accel="50000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-9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5938" y="786390"/>
            <a:ext cx="10515600" cy="1325562"/>
          </a:xfrm>
        </p:spPr>
        <p:txBody>
          <a:bodyPr>
            <a:normAutofit/>
          </a:bodyPr>
          <a:lstStyle/>
          <a:p>
            <a:pPr algn="ctr"/>
            <a:r>
              <a:rPr lang="bn-BD" sz="8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জোড়ায় কাজের সমাধান</a:t>
            </a:r>
            <a:endParaRPr lang="en-US" sz="88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32510" y="2660591"/>
            <a:ext cx="10515600" cy="4197409"/>
          </a:xfrm>
        </p:spPr>
        <p:txBody>
          <a:bodyPr/>
          <a:lstStyle/>
          <a:p>
            <a:pPr marL="457200" lvl="1" indent="0">
              <a:buNone/>
            </a:pPr>
            <a:r>
              <a:rPr lang="bn-BD" sz="4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প্রচলিত পদ্ধতিঃ-   </a:t>
            </a:r>
            <a:r>
              <a:rPr lang="bn-BD" sz="2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BD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ছাগলকে মাঠে, বাগানে, রাস্তার পাশে বেঁধে বা ছেড়ে দিয়ে পালন করা হয়। কোন বাড়তি খাদ্য দেওয়া হয় না ।ব</a:t>
            </a:r>
            <a:r>
              <a:rPr lang="en-US" sz="32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র্ষা</a:t>
            </a:r>
            <a:r>
              <a:rPr lang="bn-BD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কালে বিভিন্ন গাছের পাতা কেটে ছাগলকে খেতে দেওয়া হয় । রাতে নিজেদের  ঘরে বা অন্য ঘরে রাখা হয় ।</a:t>
            </a:r>
          </a:p>
          <a:p>
            <a:pPr marL="0" indent="0">
              <a:buNone/>
            </a:pPr>
            <a:r>
              <a:rPr lang="bn-BD" sz="5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  </a:t>
            </a:r>
            <a:r>
              <a:rPr lang="bn-BD" sz="4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আবদ্ধ পদ্ধ</a:t>
            </a:r>
            <a:r>
              <a:rPr lang="en-US" sz="48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তিঃ</a:t>
            </a:r>
            <a:r>
              <a:rPr lang="en-US" sz="6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- </a:t>
            </a:r>
            <a:r>
              <a:rPr lang="en-US" sz="32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এখানে</a:t>
            </a:r>
            <a:r>
              <a:rPr lang="en-US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BD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সম্পূ</a:t>
            </a:r>
            <a:r>
              <a:rPr lang="en-US" sz="32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র্ণ</a:t>
            </a:r>
            <a:r>
              <a:rPr lang="bn-BD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আবদ্ধ অবস্থায় ছাগল পালন করা হয় ।</a:t>
            </a:r>
            <a:r>
              <a:rPr lang="en-US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 </a:t>
            </a:r>
            <a:r>
              <a:rPr lang="bn-BD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ছাগলের ঘর উ</a:t>
            </a:r>
            <a:r>
              <a:rPr lang="en-US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ঁ</a:t>
            </a:r>
            <a:r>
              <a:rPr lang="bn-BD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চু ও শুকনা জায়গায় নি</a:t>
            </a:r>
            <a:r>
              <a:rPr lang="en-US" sz="32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র্মা</a:t>
            </a:r>
            <a:r>
              <a:rPr lang="bn-BD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ন করতে হয় ।আবদ্ধ অবস্থায় সবুজ ঘাস ,দানাদার খাদ্য ও পানি দেওয়া হয় ।</a:t>
            </a:r>
          </a:p>
        </p:txBody>
      </p:sp>
    </p:spTree>
    <p:extLst>
      <p:ext uri="{BB962C8B-B14F-4D97-AF65-F5344CB8AC3E}">
        <p14:creationId xmlns:p14="http://schemas.microsoft.com/office/powerpoint/2010/main" val="8973447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10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" dur="5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+.4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/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-9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10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5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decel="50000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accel="50000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+.4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decel="50000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/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accel="50000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-9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10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5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decel="50000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accel="50000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+.4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decel="50000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/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accel="50000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-9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bn-BD" sz="8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নিচের চিত্র গুলো লক্ষ্য কর</a:t>
            </a:r>
            <a:endParaRPr lang="en-US" sz="80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20702" y="2170665"/>
            <a:ext cx="3646258" cy="1803260"/>
          </a:xfr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20702" y="4076199"/>
            <a:ext cx="3646258" cy="22860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45327" y="4144779"/>
            <a:ext cx="3657600" cy="2217420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45327" y="2170664"/>
            <a:ext cx="3657600" cy="1847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08922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10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" dur="5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+.4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/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-9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5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10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5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decel="50000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accel="50000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+.4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decel="50000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/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accel="50000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-9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25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" dur="10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5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decel="50000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accel="50000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+.4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decel="50000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/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accel="50000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-9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25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8" dur="10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5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decel="50000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accel="50000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+.4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decel="50000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/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accel="50000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-9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25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8" dur="10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5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decel="50000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accel="50000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+.4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decel="50000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/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accel="50000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-9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4137" y="304902"/>
            <a:ext cx="11586753" cy="2111727"/>
          </a:xfrm>
        </p:spPr>
        <p:txBody>
          <a:bodyPr>
            <a:normAutofit/>
          </a:bodyPr>
          <a:lstStyle/>
          <a:p>
            <a:pPr algn="ctr"/>
            <a:r>
              <a:rPr lang="bn-BD" sz="8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        দলিয় কাজ     </a:t>
            </a:r>
            <a:r>
              <a:rPr lang="bn-BD" sz="4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সময় –</a:t>
            </a:r>
            <a:r>
              <a:rPr lang="bn-BD" sz="8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BD" sz="4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৮ মিনিট</a:t>
            </a:r>
            <a:endParaRPr lang="en-US" sz="48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49795" y="3128461"/>
            <a:ext cx="10515600" cy="3115585"/>
          </a:xfrm>
        </p:spPr>
        <p:txBody>
          <a:bodyPr>
            <a:normAutofit/>
          </a:bodyPr>
          <a:lstStyle/>
          <a:p>
            <a:pPr algn="ctr"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en-US" sz="6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BD" sz="6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ছাগলের খাদ্য ব্যবস্থাপনার বিষয় গুলো ব</a:t>
            </a:r>
            <a:r>
              <a:rPr lang="en-US" sz="60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র্ণ</a:t>
            </a:r>
            <a:r>
              <a:rPr lang="bn-BD" sz="6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না কর ? </a:t>
            </a:r>
            <a:endParaRPr lang="en-US" sz="60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690284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10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" dur="5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+.4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/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-9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10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5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decel="50000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accel="50000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+.4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decel="50000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/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accel="50000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-9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199" y="282598"/>
            <a:ext cx="10515600" cy="1339403"/>
          </a:xfrm>
        </p:spPr>
        <p:txBody>
          <a:bodyPr>
            <a:normAutofit/>
          </a:bodyPr>
          <a:lstStyle/>
          <a:p>
            <a:pPr algn="ctr"/>
            <a:r>
              <a:rPr lang="bn-BD" sz="8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দলিয় কাজের সমাধান </a:t>
            </a:r>
            <a:endParaRPr lang="en-US" sz="88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622001"/>
            <a:ext cx="12191999" cy="4896365"/>
          </a:xfrm>
        </p:spPr>
        <p:txBody>
          <a:bodyPr>
            <a:normAutofit fontScale="92500" lnSpcReduction="20000"/>
          </a:bodyPr>
          <a:lstStyle/>
          <a:p>
            <a:endParaRPr lang="bn-BD" sz="4800" dirty="0" smtClean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r>
              <a:rPr lang="bn-BD" sz="4800" dirty="0" smtClean="0"/>
              <a:t>সবুজ ঘাস- </a:t>
            </a:r>
            <a:r>
              <a:rPr lang="bn-BD" sz="65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BD" sz="4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ছাগলের  জন্য  ইপিল ইপিল , কাঁঠাল পাতা, খেসারি ,মাষকলাই ,</a:t>
            </a:r>
            <a:r>
              <a:rPr lang="en-US" sz="48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র্দূবা</a:t>
            </a:r>
            <a:r>
              <a:rPr lang="bn-BD" sz="4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,বাকসা ,নেপিয়ান ,পারা ,জা</a:t>
            </a:r>
            <a:r>
              <a:rPr lang="en-US" sz="48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র্মা</a:t>
            </a:r>
            <a:r>
              <a:rPr lang="bn-BD" sz="4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ন ঘাস কেটে বা চরিয়ে ছাগলকে খাওয়ানো হয় ।</a:t>
            </a:r>
            <a:endParaRPr lang="bn-BD" sz="6000" dirty="0" smtClean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r>
              <a:rPr lang="bn-BD" sz="6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দানাদার খাদ্য</a:t>
            </a:r>
            <a:r>
              <a:rPr lang="bn-BD" sz="4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—ছাগলের পুষ্টি</a:t>
            </a:r>
            <a:r>
              <a:rPr lang="en-US" sz="4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8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চাহিদা</a:t>
            </a:r>
            <a:r>
              <a:rPr lang="en-US" sz="4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8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মিটানোর</a:t>
            </a:r>
            <a:r>
              <a:rPr lang="en-US" sz="4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8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জন্য</a:t>
            </a:r>
            <a:r>
              <a:rPr lang="en-US" sz="4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8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সবুজ</a:t>
            </a:r>
            <a:r>
              <a:rPr lang="en-US" sz="4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8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ঘাসের</a:t>
            </a:r>
            <a:r>
              <a:rPr lang="en-US" sz="4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8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সাথে</a:t>
            </a:r>
            <a:r>
              <a:rPr lang="en-US" sz="4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8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দৈনিক</a:t>
            </a:r>
            <a:r>
              <a:rPr lang="en-US" sz="4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8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চাহিদা</a:t>
            </a:r>
            <a:r>
              <a:rPr lang="en-US" sz="4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8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মতো</a:t>
            </a:r>
            <a:r>
              <a:rPr lang="en-US" sz="4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8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দানাদার</a:t>
            </a:r>
            <a:r>
              <a:rPr lang="en-US" sz="4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8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খাদ্য</a:t>
            </a:r>
            <a:r>
              <a:rPr lang="en-US" sz="4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8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সরবরাহ</a:t>
            </a:r>
            <a:r>
              <a:rPr lang="en-US" sz="4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8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করা</a:t>
            </a:r>
            <a:r>
              <a:rPr lang="en-US" sz="4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8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হয়</a:t>
            </a:r>
            <a:r>
              <a:rPr lang="en-US" sz="4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।</a:t>
            </a:r>
            <a:r>
              <a:rPr lang="en-US" sz="48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গম</a:t>
            </a:r>
            <a:r>
              <a:rPr lang="en-US" sz="4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,</a:t>
            </a:r>
            <a:r>
              <a:rPr lang="en-US" sz="48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ভু</a:t>
            </a:r>
            <a:r>
              <a:rPr lang="bn-BD" sz="4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ট্টা ,গমের ভুসি ,চালের কুঁড়া বিভিন্ন ডালের খোসা ,খৈল ,</a:t>
            </a:r>
            <a:r>
              <a:rPr lang="en-US" sz="48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ইত্যাদি</a:t>
            </a:r>
            <a:r>
              <a:rPr lang="en-US" sz="480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BD" sz="4800" smtClean="0">
                <a:latin typeface="NikoshBAN" panose="02000000000000000000" pitchFamily="2" charset="0"/>
                <a:cs typeface="NikoshBAN" panose="02000000000000000000" pitchFamily="2" charset="0"/>
              </a:rPr>
              <a:t>দানাদার </a:t>
            </a:r>
            <a:r>
              <a:rPr lang="bn-BD" sz="4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খাদ্যের সাথে মিশিয়ে খাওয়ানো হয় । 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72137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10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" dur="5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+.4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/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-9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10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5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decel="50000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accel="50000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+.4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decel="50000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/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accel="50000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-9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10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5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decel="50000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accel="50000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+.4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decel="50000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/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accel="50000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-9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8983" y="-97880"/>
            <a:ext cx="10515600" cy="1707739"/>
          </a:xfrm>
        </p:spPr>
        <p:txBody>
          <a:bodyPr>
            <a:noAutofit/>
          </a:bodyPr>
          <a:lstStyle/>
          <a:p>
            <a:pPr algn="ctr"/>
            <a:r>
              <a:rPr lang="bn-BD" sz="9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মূল্যায়ন</a:t>
            </a:r>
            <a:endParaRPr lang="en-US" sz="96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86795" y="1442434"/>
            <a:ext cx="10515600" cy="541556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bn-BD" sz="4000" dirty="0" smtClean="0"/>
              <a:t>১। </a:t>
            </a:r>
            <a:r>
              <a:rPr lang="bn-BD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কয়টি পদ্ধতিতে ছাগল পালন করা যায় ?</a:t>
            </a:r>
          </a:p>
          <a:p>
            <a:pPr marL="0" indent="0">
              <a:buNone/>
            </a:pPr>
            <a:r>
              <a:rPr lang="bn-BD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(ক) ১ টি           (খ) ২ টি      (গ) ৩ টি     (ঘ) ৪ টি</a:t>
            </a:r>
          </a:p>
          <a:p>
            <a:pPr marL="0" indent="0">
              <a:buNone/>
            </a:pPr>
            <a:r>
              <a:rPr lang="bn-BD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২ । ছাগলকে দৈনিক কত লিটার বিশুদ্ধ পানি খাওয়ানো যায়?</a:t>
            </a:r>
          </a:p>
          <a:p>
            <a:pPr marL="0" indent="0">
              <a:buNone/>
            </a:pPr>
            <a:r>
              <a:rPr lang="bn-BD" sz="40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BD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।     ১ লিটার</a:t>
            </a:r>
          </a:p>
          <a:p>
            <a:pPr marL="0" indent="0">
              <a:buNone/>
            </a:pPr>
            <a:r>
              <a:rPr lang="bn-BD" sz="40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BD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।।    ২লিটার</a:t>
            </a:r>
          </a:p>
          <a:p>
            <a:pPr marL="0" indent="0">
              <a:buNone/>
            </a:pPr>
            <a:r>
              <a:rPr lang="bn-BD" sz="40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BD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।।।   ৩লিটার</a:t>
            </a:r>
          </a:p>
          <a:p>
            <a:pPr marL="0" indent="0">
              <a:buNone/>
            </a:pPr>
            <a:r>
              <a:rPr lang="bn-BD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নিচের কোনটি সঠিক ?</a:t>
            </a:r>
          </a:p>
          <a:p>
            <a:pPr marL="0" indent="0">
              <a:buNone/>
            </a:pPr>
            <a:r>
              <a:rPr lang="bn-BD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( ক)  ।     (খ)  ।।    (গ)   । ও ।।    (ঘ)  । ও  ।।।</a:t>
            </a:r>
            <a:endParaRPr lang="en-US" sz="40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4" name="Flowchart: Connector 3"/>
          <p:cNvSpPr/>
          <p:nvPr/>
        </p:nvSpPr>
        <p:spPr>
          <a:xfrm>
            <a:off x="5812972" y="2181497"/>
            <a:ext cx="574766" cy="548639"/>
          </a:xfrm>
          <a:prstGeom prst="flowChartConnector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4349932" y="6270172"/>
            <a:ext cx="627017" cy="431074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0322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3" repeatCount="indefinite" fill="hold" grpId="0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5"/>
                                            </p:cond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3" repeatCount="indefinite" fill="hold" grpId="0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11"/>
                                            </p:cond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10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5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decel="50000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accel="50000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+.4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decel="50000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/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accel="50000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-9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10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5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decel="50000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accel="50000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+.4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decel="50000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/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accel="50000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-9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2" dur="10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5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decel="50000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accel="50000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+.4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decel="50000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/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accel="50000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-9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4" dur="10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5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decel="50000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accel="50000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+.4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decel="50000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/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accel="50000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-9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6" dur="10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7" dur="5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decel="50000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accel="50000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+.4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decel="50000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/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accel="50000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-9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8" dur="10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9" dur="5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decel="50000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 accel="50000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+.4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500" decel="50000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/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accel="50000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-9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0" dur="10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1" dur="5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500" decel="50000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500" accel="50000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+.4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5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500" decel="50000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/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500" accel="50000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-9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2" dur="10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3" dur="5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500" decel="50000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500" accel="50000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+.4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5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500" decel="50000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/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500" accel="50000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-9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2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4" dur="10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5" dur="5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500" decel="50000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500" accel="50000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+.4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5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500" decel="50000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/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500" accel="50000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-9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 animBg="1"/>
      <p:bldP spid="5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bn-BD" sz="8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বাড়ির কাজ</a:t>
            </a:r>
            <a:endParaRPr lang="en-US" sz="88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bn-BD" sz="6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তোমাদের গ্রামে ছাগল সবুজ ঘাস ও যে সব লতা পাতা খায় তার একটি তালিকা তৈরি করে আনবে </a:t>
            </a:r>
            <a:r>
              <a:rPr lang="bn-BD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। </a:t>
            </a:r>
          </a:p>
          <a:p>
            <a:pPr marL="0" indent="0">
              <a:buNone/>
            </a:pPr>
            <a:endParaRPr lang="en-US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4" name="Flowchart: Process 3"/>
          <p:cNvSpPr/>
          <p:nvPr/>
        </p:nvSpPr>
        <p:spPr>
          <a:xfrm>
            <a:off x="5170866" y="4926168"/>
            <a:ext cx="2781837" cy="1223493"/>
          </a:xfrm>
          <a:prstGeom prst="flowChartProcess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Isosceles Triangle 4"/>
          <p:cNvSpPr/>
          <p:nvPr/>
        </p:nvSpPr>
        <p:spPr>
          <a:xfrm>
            <a:off x="4932608" y="4224271"/>
            <a:ext cx="3258355" cy="682580"/>
          </a:xfrm>
          <a:prstGeom prst="triangl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6984351" y="5204787"/>
            <a:ext cx="450760" cy="925557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5510498" y="5283557"/>
            <a:ext cx="540913" cy="489397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5022760" y="6149661"/>
            <a:ext cx="3168203" cy="297935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86155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10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" dur="5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+.4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/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-9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10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5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decel="50000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accel="50000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+.4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decel="50000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/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accel="50000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-9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640167" y="579548"/>
            <a:ext cx="7624293" cy="2176531"/>
          </a:xfrm>
        </p:spPr>
        <p:txBody>
          <a:bodyPr>
            <a:noAutofit/>
          </a:bodyPr>
          <a:lstStyle/>
          <a:p>
            <a:r>
              <a:rPr lang="bn-BD" sz="16600" dirty="0" smtClean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ধন্যবাদ</a:t>
            </a:r>
            <a:endParaRPr lang="en-US" sz="16600" dirty="0">
              <a:solidFill>
                <a:srgbClr val="00B05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96992" y="2262036"/>
            <a:ext cx="5885645" cy="3185727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296992" y="579548"/>
            <a:ext cx="5885645" cy="486821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01464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10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" dur="5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+.4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/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-9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5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10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5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decel="50000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accel="50000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+.4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decel="50000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/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accel="50000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-9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voltag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14153" y="429071"/>
            <a:ext cx="9144000" cy="1335335"/>
          </a:xfrm>
        </p:spPr>
        <p:txBody>
          <a:bodyPr>
            <a:normAutofit/>
          </a:bodyPr>
          <a:lstStyle/>
          <a:p>
            <a:r>
              <a:rPr lang="bn-BD" sz="8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শিক্ষক পরিচিতি</a:t>
            </a:r>
            <a:endParaRPr lang="en-US" sz="88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85363" y="2047741"/>
            <a:ext cx="9144000" cy="4481848"/>
          </a:xfrm>
        </p:spPr>
        <p:txBody>
          <a:bodyPr>
            <a:noAutofit/>
          </a:bodyPr>
          <a:lstStyle/>
          <a:p>
            <a:r>
              <a:rPr lang="bn-BD" sz="5400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নাম</a:t>
            </a:r>
            <a:r>
              <a:rPr lang="en-US" sz="5400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ঃ-</a:t>
            </a:r>
            <a:r>
              <a:rPr lang="bn-BD" sz="5400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মোঃ আশরাফুল আলম</a:t>
            </a:r>
          </a:p>
          <a:p>
            <a:r>
              <a:rPr lang="bn-BD" sz="5400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সহকারি শিক্ষক</a:t>
            </a:r>
            <a:r>
              <a:rPr lang="en-US" sz="5400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(</a:t>
            </a:r>
            <a:r>
              <a:rPr lang="en-US" sz="4800" dirty="0" err="1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কৃষি</a:t>
            </a:r>
            <a:r>
              <a:rPr lang="en-US" sz="5400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)</a:t>
            </a:r>
            <a:endParaRPr lang="bn-BD" sz="5400" dirty="0" smtClean="0">
              <a:solidFill>
                <a:schemeClr val="tx1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r>
              <a:rPr lang="bn-BD" sz="5400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মিছিরা বালিকা উচ্চ বিদ্যালয় </a:t>
            </a:r>
            <a:endParaRPr lang="en-US" sz="5400" dirty="0" smtClean="0">
              <a:solidFill>
                <a:schemeClr val="tx1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r>
              <a:rPr lang="en-US" sz="5400" dirty="0" err="1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গাংগুরিয়া,পোরশা,নওগাঁ</a:t>
            </a:r>
            <a:r>
              <a:rPr lang="en-US" sz="5400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।</a:t>
            </a:r>
          </a:p>
          <a:p>
            <a:r>
              <a:rPr lang="en-US" sz="5400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5400" dirty="0" err="1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আই</a:t>
            </a:r>
            <a:r>
              <a:rPr lang="en-US" sz="5400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5400" dirty="0" err="1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ডি</a:t>
            </a:r>
            <a:r>
              <a:rPr lang="en-US" sz="5400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5400" dirty="0" err="1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নং</a:t>
            </a:r>
            <a:r>
              <a:rPr lang="en-US" sz="5400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(22)মোবাঃ01725735816</a:t>
            </a:r>
            <a:endParaRPr lang="en-US" sz="5400" dirty="0">
              <a:solidFill>
                <a:schemeClr val="tx1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969805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10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" dur="5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+.4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/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-9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10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5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decel="50000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accel="50000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+.4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decel="50000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/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accel="50000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-9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10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5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decel="50000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accel="50000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+.4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decel="50000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/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accel="50000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-9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2" dur="10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5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decel="50000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accel="50000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+.4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decel="50000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/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accel="50000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-9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4" dur="10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5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decel="50000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accel="50000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+.4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decel="50000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/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accel="50000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-9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6" dur="10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7" dur="5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decel="50000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accel="50000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+.4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decel="50000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/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accel="50000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-9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91440"/>
            <a:ext cx="9144000" cy="1619794"/>
          </a:xfrm>
        </p:spPr>
        <p:txBody>
          <a:bodyPr>
            <a:normAutofit/>
          </a:bodyPr>
          <a:lstStyle/>
          <a:p>
            <a:r>
              <a:rPr lang="bn-BD" sz="8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পাঠ পরিচিতি</a:t>
            </a:r>
            <a:endParaRPr lang="en-US" sz="88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2079938"/>
            <a:ext cx="9144000" cy="4320862"/>
          </a:xfrm>
        </p:spPr>
        <p:txBody>
          <a:bodyPr>
            <a:normAutofit/>
          </a:bodyPr>
          <a:lstStyle/>
          <a:p>
            <a:r>
              <a:rPr lang="bn-BD" sz="5400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বিষয়ঃ- কৃষি </a:t>
            </a:r>
            <a:r>
              <a:rPr lang="bn-BD" sz="5400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শিক্ষা</a:t>
            </a:r>
            <a:endParaRPr lang="en-US" sz="5400" dirty="0" smtClean="0">
              <a:solidFill>
                <a:schemeClr val="tx1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r>
              <a:rPr lang="bn-BD" sz="5400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অধ্যায়ঃ-</a:t>
            </a:r>
            <a:r>
              <a:rPr lang="en-US" sz="5400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৫ম</a:t>
            </a:r>
            <a:r>
              <a:rPr lang="en-US" sz="5400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, </a:t>
            </a:r>
            <a:r>
              <a:rPr lang="en-US" sz="5400" dirty="0" err="1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পাঠ</a:t>
            </a:r>
            <a:r>
              <a:rPr lang="en-US" sz="5400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BD" sz="5400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;-১৩ </a:t>
            </a:r>
            <a:endParaRPr lang="en-US" sz="5400" dirty="0" smtClean="0">
              <a:solidFill>
                <a:schemeClr val="tx1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r>
              <a:rPr lang="bn-BD" sz="5400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শ্রেণীঃ- </a:t>
            </a:r>
            <a:r>
              <a:rPr lang="en-US" sz="5400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7</a:t>
            </a:r>
            <a:r>
              <a:rPr lang="bn-BD" sz="5400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ম</a:t>
            </a:r>
          </a:p>
          <a:p>
            <a:r>
              <a:rPr lang="bn-BD" sz="5400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সময়ঃ-</a:t>
            </a:r>
            <a:r>
              <a:rPr lang="en-US" sz="5400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50</a:t>
            </a:r>
            <a:r>
              <a:rPr lang="bn-BD" sz="5400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মিনিট,</a:t>
            </a:r>
          </a:p>
          <a:p>
            <a:r>
              <a:rPr lang="bn-BD" sz="5400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তারিখঃ-</a:t>
            </a:r>
            <a:r>
              <a:rPr lang="en-US" sz="5400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11</a:t>
            </a:r>
            <a:r>
              <a:rPr lang="bn-BD" sz="5400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/০২/২০১৬ ইং</a:t>
            </a:r>
          </a:p>
          <a:p>
            <a:endParaRPr lang="en-US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18808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10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" dur="5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+.4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/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-9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10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5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decel="50000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accel="50000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+.4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decel="50000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/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accel="50000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-9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10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5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decel="50000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accel="50000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+.4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decel="50000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/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accel="50000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-9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2" dur="10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5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decel="50000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accel="50000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+.4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decel="50000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/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accel="50000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-9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4" dur="10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5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decel="50000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accel="50000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+.4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decel="50000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/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accel="50000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-9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6" dur="10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7" dur="5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decel="50000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accel="50000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+.4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decel="50000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/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accel="50000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-9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48056" y="270460"/>
            <a:ext cx="9144000" cy="1236372"/>
          </a:xfrm>
        </p:spPr>
        <p:txBody>
          <a:bodyPr>
            <a:normAutofit/>
          </a:bodyPr>
          <a:lstStyle/>
          <a:p>
            <a:r>
              <a:rPr lang="en-US" sz="80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নিচের</a:t>
            </a:r>
            <a:r>
              <a:rPr lang="bn-BD" sz="8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চিত্র গুলো লক্ষ্য কর</a:t>
            </a:r>
            <a:endParaRPr lang="en-US" sz="80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10800000" flipV="1">
            <a:off x="1555791" y="1635617"/>
            <a:ext cx="9128530" cy="5331854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0797" y="4114508"/>
            <a:ext cx="4132374" cy="2408348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8532" y="1767623"/>
            <a:ext cx="4124639" cy="2195846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58176" y="1767623"/>
            <a:ext cx="4448399" cy="2195846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58176" y="4092254"/>
            <a:ext cx="4448399" cy="24306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07059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10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" dur="5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+.4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/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-9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5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10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5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decel="50000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accel="50000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+.4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decel="50000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/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accel="50000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-9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25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" dur="10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5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decel="50000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accel="50000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+.4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decel="50000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/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accel="50000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-9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25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8" dur="10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5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decel="50000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accel="50000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+.4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decel="50000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/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accel="50000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-9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25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8" dur="10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5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decel="50000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accel="50000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+.4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decel="50000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/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accel="50000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-9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17938" y="132856"/>
            <a:ext cx="9144000" cy="2387600"/>
          </a:xfrm>
        </p:spPr>
        <p:txBody>
          <a:bodyPr>
            <a:noAutofit/>
          </a:bodyPr>
          <a:lstStyle/>
          <a:p>
            <a:r>
              <a:rPr lang="bn-BD" sz="8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আজকের পাঠ</a:t>
            </a:r>
            <a:endParaRPr lang="en-US" sz="88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2937881"/>
            <a:ext cx="12299323" cy="3252497"/>
          </a:xfrm>
        </p:spPr>
        <p:txBody>
          <a:bodyPr>
            <a:normAutofit/>
          </a:bodyPr>
          <a:lstStyle/>
          <a:p>
            <a:r>
              <a:rPr lang="en-US" sz="8000" dirty="0" err="1" smtClean="0">
                <a:solidFill>
                  <a:schemeClr val="tx1"/>
                </a:solidFill>
              </a:rPr>
              <a:t>ছাগল</a:t>
            </a:r>
            <a:r>
              <a:rPr lang="en-US" sz="8000" dirty="0" smtClean="0">
                <a:solidFill>
                  <a:schemeClr val="tx1"/>
                </a:solidFill>
              </a:rPr>
              <a:t> </a:t>
            </a:r>
            <a:r>
              <a:rPr lang="en-US" sz="8000" dirty="0" err="1" smtClean="0">
                <a:solidFill>
                  <a:schemeClr val="tx1"/>
                </a:solidFill>
              </a:rPr>
              <a:t>পালন</a:t>
            </a:r>
            <a:r>
              <a:rPr lang="en-US" sz="8000" dirty="0" smtClean="0">
                <a:solidFill>
                  <a:schemeClr val="tx1"/>
                </a:solidFill>
              </a:rPr>
              <a:t> </a:t>
            </a:r>
            <a:r>
              <a:rPr lang="bn-BD" sz="6000" dirty="0" smtClean="0">
                <a:solidFill>
                  <a:schemeClr val="tx1"/>
                </a:solidFill>
              </a:rPr>
              <a:t>প</a:t>
            </a:r>
            <a:r>
              <a:rPr lang="bn-BD" sz="8000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দ্ধতি</a:t>
            </a:r>
            <a:r>
              <a:rPr lang="en-US" sz="8000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ও</a:t>
            </a:r>
            <a:r>
              <a:rPr lang="bn-BD" sz="8000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খাদ্য </a:t>
            </a:r>
            <a:r>
              <a:rPr lang="en-US" sz="8000" dirty="0" err="1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ব্যব</a:t>
            </a:r>
            <a:r>
              <a:rPr lang="bn-BD" sz="8000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স্থাপনা</a:t>
            </a:r>
            <a:endParaRPr lang="en-US" sz="8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516500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10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" dur="5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+.4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/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-9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10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5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decel="50000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accel="50000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+.4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decel="50000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/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accel="50000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-9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05641" y="634627"/>
            <a:ext cx="6906882" cy="1325562"/>
          </a:xfrm>
        </p:spPr>
        <p:txBody>
          <a:bodyPr>
            <a:noAutofit/>
          </a:bodyPr>
          <a:lstStyle/>
          <a:p>
            <a:pPr algn="ctr"/>
            <a:r>
              <a:rPr lang="bn-BD" sz="8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শিখনফল </a:t>
            </a:r>
            <a:endParaRPr lang="en-US" sz="88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8927" y="2276386"/>
            <a:ext cx="10515600" cy="3390318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bn-BD" sz="5800" dirty="0" smtClean="0"/>
              <a:t>   </a:t>
            </a:r>
            <a:r>
              <a:rPr lang="bn-BD" sz="65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এই পাঠ শেষে শিক্ষার্থীরা</a:t>
            </a:r>
            <a:r>
              <a:rPr lang="en-US" sz="65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---</a:t>
            </a:r>
            <a:endParaRPr lang="bn-BD" sz="4800" dirty="0" smtClean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marL="0" indent="0">
              <a:buNone/>
            </a:pPr>
            <a:r>
              <a:rPr lang="bn-BD" sz="4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 </a:t>
            </a:r>
            <a:r>
              <a:rPr lang="en-US" sz="4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1।</a:t>
            </a:r>
            <a:r>
              <a:rPr lang="bn-BD" sz="4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BD" sz="43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ছাগল পালন পদ্ধতি</a:t>
            </a:r>
            <a:r>
              <a:rPr lang="en-US" sz="43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3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কি</a:t>
            </a:r>
            <a:r>
              <a:rPr lang="en-US" sz="43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3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তা</a:t>
            </a:r>
            <a:r>
              <a:rPr lang="en-US" sz="43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3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বলতে</a:t>
            </a:r>
            <a:r>
              <a:rPr lang="en-US" sz="43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3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পারবে</a:t>
            </a:r>
            <a:r>
              <a:rPr lang="en-US" sz="43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।</a:t>
            </a:r>
            <a:r>
              <a:rPr lang="bn-BD" sz="43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endParaRPr lang="en-US" sz="4300" dirty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marL="0" indent="0">
              <a:buNone/>
            </a:pPr>
            <a:r>
              <a:rPr lang="bn-BD" sz="43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  </a:t>
            </a:r>
            <a:r>
              <a:rPr lang="en-US" sz="4300" dirty="0" smtClean="0">
                <a:latin typeface="NikoshBAN" panose="02000000000000000000" pitchFamily="2" charset="0"/>
                <a:cs typeface="NikoshBAN" panose="02000000000000000000" pitchFamily="2" charset="0"/>
              </a:rPr>
              <a:t>2। </a:t>
            </a:r>
            <a:r>
              <a:rPr lang="bn-BD" sz="43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ছাগল পালনের দু,টি পদ্ধতি ব্যাখ্যা করতে পারবে </a:t>
            </a:r>
            <a:r>
              <a:rPr lang="en-US" sz="43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।</a:t>
            </a:r>
            <a:r>
              <a:rPr lang="bn-BD" sz="43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</a:p>
          <a:p>
            <a:pPr marL="0" indent="0">
              <a:buNone/>
            </a:pPr>
            <a:r>
              <a:rPr lang="bn-BD" sz="43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  </a:t>
            </a:r>
            <a:r>
              <a:rPr lang="en-US" sz="4300" dirty="0" smtClean="0">
                <a:latin typeface="NikoshBAN" panose="02000000000000000000" pitchFamily="2" charset="0"/>
                <a:cs typeface="NikoshBAN" panose="02000000000000000000" pitchFamily="2" charset="0"/>
              </a:rPr>
              <a:t>3। </a:t>
            </a:r>
            <a:r>
              <a:rPr lang="bn-BD" sz="43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ছাগলের খাদ্য ব্যবস্থাপনার বিষয় গুলো ব</a:t>
            </a:r>
            <a:r>
              <a:rPr lang="en-US" sz="43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র্ণ</a:t>
            </a:r>
            <a:r>
              <a:rPr lang="bn-BD" sz="43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না করতে পারবে </a:t>
            </a:r>
            <a:r>
              <a:rPr lang="en-US" sz="2600" dirty="0">
                <a:latin typeface="NikoshBAN" panose="02000000000000000000" pitchFamily="2" charset="0"/>
                <a:cs typeface="NikoshBAN" panose="02000000000000000000" pitchFamily="2" charset="0"/>
              </a:rPr>
              <a:t>।</a:t>
            </a:r>
            <a:r>
              <a:rPr lang="bn-BD" sz="2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 </a:t>
            </a:r>
            <a:endParaRPr lang="bn-BD" sz="2600" dirty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marL="457200" lvl="1" indent="0">
              <a:buNone/>
            </a:pPr>
            <a:r>
              <a:rPr lang="bn-BD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44009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10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" dur="5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+.4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/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-9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10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5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decel="50000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accel="50000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+.4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decel="50000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/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accel="50000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-9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10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5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decel="50000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accel="50000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+.4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decel="50000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/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accel="50000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-9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2" dur="10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5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decel="50000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accel="50000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+.4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decel="50000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/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accel="50000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-9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4" dur="10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5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decel="50000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accel="50000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+.4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decel="50000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/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accel="50000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-9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25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4" dur="10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5" dur="5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decel="50000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accel="50000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+.4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 decel="50000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/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accel="50000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-9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6785" y="286660"/>
            <a:ext cx="10515600" cy="1325562"/>
          </a:xfrm>
        </p:spPr>
        <p:txBody>
          <a:bodyPr>
            <a:normAutofit/>
          </a:bodyPr>
          <a:lstStyle/>
          <a:p>
            <a:pPr algn="ctr"/>
            <a:r>
              <a:rPr lang="bn-BD" sz="7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নীচের চিত্র গুল</a:t>
            </a:r>
            <a:r>
              <a:rPr lang="en-US" sz="7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ো</a:t>
            </a:r>
            <a:r>
              <a:rPr lang="bn-BD" sz="7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লক্ষ্য কর</a:t>
            </a:r>
            <a:endParaRPr lang="en-US" sz="72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02299" y="1750422"/>
            <a:ext cx="4069723" cy="2171583"/>
          </a:xfr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97768" y="4043963"/>
            <a:ext cx="3979573" cy="2369713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2433" y="4043963"/>
            <a:ext cx="4662152" cy="23697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63741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10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" dur="5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+.4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/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-9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5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10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5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decel="50000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accel="50000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+.4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decel="50000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/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accel="50000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-9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25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" dur="10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5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decel="50000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accel="50000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+.4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decel="50000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/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accel="50000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-9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25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8" dur="10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5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decel="50000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accel="50000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+.4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decel="50000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/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accel="50000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-9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8983" y="481668"/>
            <a:ext cx="10515600" cy="2536953"/>
          </a:xfrm>
        </p:spPr>
        <p:txBody>
          <a:bodyPr>
            <a:normAutofit/>
          </a:bodyPr>
          <a:lstStyle/>
          <a:p>
            <a:pPr algn="ctr"/>
            <a:r>
              <a:rPr lang="bn-BD" sz="8800" dirty="0" smtClean="0"/>
              <a:t>      </a:t>
            </a:r>
            <a:r>
              <a:rPr lang="en-US" sz="8800" dirty="0" err="1" smtClean="0"/>
              <a:t>একক</a:t>
            </a:r>
            <a:r>
              <a:rPr lang="en-US" sz="8800" dirty="0" smtClean="0"/>
              <a:t> </a:t>
            </a:r>
            <a:r>
              <a:rPr lang="en-US" sz="8800" dirty="0" err="1" smtClean="0"/>
              <a:t>কাজ</a:t>
            </a:r>
            <a:r>
              <a:rPr lang="en-US" sz="8800" dirty="0" smtClean="0"/>
              <a:t>  </a:t>
            </a:r>
            <a:r>
              <a:rPr lang="bn-BD" sz="8800" dirty="0" smtClean="0"/>
              <a:t>  </a:t>
            </a:r>
            <a:r>
              <a:rPr lang="en-US" sz="4800" dirty="0" err="1" smtClean="0"/>
              <a:t>সময়</a:t>
            </a:r>
            <a:r>
              <a:rPr lang="en-US" sz="4800" dirty="0" smtClean="0"/>
              <a:t> – </a:t>
            </a:r>
            <a:r>
              <a:rPr lang="bn-BD" sz="4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২ মিনিট</a:t>
            </a:r>
            <a:r>
              <a:rPr lang="bn-BD" sz="4800" dirty="0" smtClean="0"/>
              <a:t> </a:t>
            </a:r>
            <a:r>
              <a:rPr lang="en-US" sz="4800" dirty="0" smtClean="0"/>
              <a:t> </a:t>
            </a:r>
            <a:endParaRPr lang="en-US" sz="8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78805" y="3393195"/>
            <a:ext cx="8049296" cy="2786942"/>
          </a:xfrm>
        </p:spPr>
        <p:txBody>
          <a:bodyPr>
            <a:normAutofit/>
          </a:bodyPr>
          <a:lstStyle/>
          <a:p>
            <a:pPr algn="ctr">
              <a:buClr>
                <a:srgbClr val="FF0000"/>
              </a:buClr>
              <a:buFont typeface="Wingdings" panose="05000000000000000000" pitchFamily="2" charset="2"/>
              <a:buChar char="q"/>
            </a:pPr>
            <a:r>
              <a:rPr lang="bn-BD" sz="5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 </a:t>
            </a:r>
            <a:r>
              <a:rPr lang="bn-BD" sz="6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ছাগল পালন পদ্ধতি কি</a:t>
            </a:r>
            <a:r>
              <a:rPr lang="en-US" sz="6600" dirty="0" smtClean="0"/>
              <a:t> </a:t>
            </a:r>
            <a:r>
              <a:rPr lang="bn-BD" sz="6600" dirty="0" smtClean="0"/>
              <a:t>? </a:t>
            </a:r>
            <a:endParaRPr lang="en-US" sz="5400" dirty="0"/>
          </a:p>
        </p:txBody>
      </p:sp>
    </p:spTree>
    <p:extLst>
      <p:ext uri="{BB962C8B-B14F-4D97-AF65-F5344CB8AC3E}">
        <p14:creationId xmlns:p14="http://schemas.microsoft.com/office/powerpoint/2010/main" val="25639360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xit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36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-9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" decel="100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" decel="100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+0.4+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0.4-0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11500" dirty="0" err="1" smtClean="0"/>
              <a:t>একক</a:t>
            </a:r>
            <a:r>
              <a:rPr lang="en-US" sz="11500" dirty="0" smtClean="0"/>
              <a:t> </a:t>
            </a:r>
            <a:r>
              <a:rPr lang="en-US" sz="11500" dirty="0" err="1" smtClean="0"/>
              <a:t>কাজে</a:t>
            </a:r>
            <a:r>
              <a:rPr lang="bn-BD" sz="115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র</a:t>
            </a:r>
            <a:r>
              <a:rPr lang="bn-BD" sz="8000" dirty="0" smtClean="0"/>
              <a:t> </a:t>
            </a:r>
            <a:r>
              <a:rPr lang="bn-BD" sz="115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সমাধান</a:t>
            </a:r>
            <a:endParaRPr lang="en-US" sz="115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828800"/>
            <a:ext cx="10515600" cy="4351337"/>
          </a:xfrm>
        </p:spPr>
        <p:txBody>
          <a:bodyPr>
            <a:noAutofit/>
          </a:bodyPr>
          <a:lstStyle/>
          <a:p>
            <a:pPr algn="ctr"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bn-BD" sz="54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5400" dirty="0">
                <a:latin typeface="NikoshBAN" panose="02000000000000000000" pitchFamily="2" charset="0"/>
                <a:cs typeface="NikoshBAN" panose="02000000000000000000" pitchFamily="2" charset="0"/>
              </a:rPr>
              <a:t>  </a:t>
            </a:r>
            <a:r>
              <a:rPr lang="bn-BD" sz="5400" dirty="0">
                <a:latin typeface="NikoshBAN" panose="02000000000000000000" pitchFamily="2" charset="0"/>
                <a:cs typeface="NikoshBAN" panose="02000000000000000000" pitchFamily="2" charset="0"/>
              </a:rPr>
              <a:t>ছাগল বাংলাদেশের অন্যতম গৃহপালিত নিরীহ প্রাণী। এরা ঘাস</a:t>
            </a:r>
            <a:r>
              <a:rPr lang="en-US" sz="54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BD" sz="5400" dirty="0">
                <a:latin typeface="NikoshBAN" panose="02000000000000000000" pitchFamily="2" charset="0"/>
                <a:cs typeface="NikoshBAN" panose="02000000000000000000" pitchFamily="2" charset="0"/>
              </a:rPr>
              <a:t>লতা-পাতা ও কিছু দানাদার খাদ্য খেয়ে বেঁচে </a:t>
            </a:r>
            <a:r>
              <a:rPr lang="bn-BD" sz="5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থাকে</a:t>
            </a:r>
            <a:r>
              <a:rPr lang="en-US" sz="5400" smtClean="0">
                <a:latin typeface="NikoshBAN" panose="02000000000000000000" pitchFamily="2" charset="0"/>
                <a:cs typeface="NikoshBAN" panose="02000000000000000000" pitchFamily="2" charset="0"/>
              </a:rPr>
              <a:t>,</a:t>
            </a:r>
            <a:r>
              <a:rPr lang="bn-BD" sz="540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BD" sz="5400" dirty="0">
                <a:latin typeface="NikoshBAN" panose="02000000000000000000" pitchFamily="2" charset="0"/>
                <a:cs typeface="NikoshBAN" panose="02000000000000000000" pitchFamily="2" charset="0"/>
              </a:rPr>
              <a:t>তাই এদেরকে ছেড়ে দিয়ে ও বেধে পালন করা যায় ।</a:t>
            </a:r>
            <a:endParaRPr lang="en-US" sz="54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450895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xit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+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theme/theme1.xml><?xml version="1.0" encoding="utf-8"?>
<a:theme xmlns:a="http://schemas.openxmlformats.org/drawingml/2006/main" name="HDOfficeLightV0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TM02900743[[fn=Organic]]</Template>
  <TotalTime>1122</TotalTime>
  <Words>463</Words>
  <Application>Microsoft Office PowerPoint</Application>
  <PresentationFormat>Widescreen</PresentationFormat>
  <Paragraphs>52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5" baseType="lpstr">
      <vt:lpstr>Calibri</vt:lpstr>
      <vt:lpstr>Calibri Light</vt:lpstr>
      <vt:lpstr>NikoshBAN</vt:lpstr>
      <vt:lpstr>Vrinda</vt:lpstr>
      <vt:lpstr>Wingdings</vt:lpstr>
      <vt:lpstr>Wingdings 2</vt:lpstr>
      <vt:lpstr>HDOfficeLightV0</vt:lpstr>
      <vt:lpstr>PowerPoint Presentation</vt:lpstr>
      <vt:lpstr>শিক্ষক পরিচিতি</vt:lpstr>
      <vt:lpstr>পাঠ পরিচিতি</vt:lpstr>
      <vt:lpstr>নিচের চিত্র গুলো লক্ষ্য কর</vt:lpstr>
      <vt:lpstr>আজকের পাঠ</vt:lpstr>
      <vt:lpstr>শিখনফল </vt:lpstr>
      <vt:lpstr>নীচের চিত্র গুলো লক্ষ্য কর</vt:lpstr>
      <vt:lpstr>      একক কাজ    সময় – ২ মিনিট  </vt:lpstr>
      <vt:lpstr>একক কাজের সমাধান</vt:lpstr>
      <vt:lpstr>নিচের চিত্র গুলো লক্ষ্য কর :</vt:lpstr>
      <vt:lpstr>       জোড়ায় কাজ    সময় – ৫ মিনিট</vt:lpstr>
      <vt:lpstr>জোড়ায় কাজের সমাধান</vt:lpstr>
      <vt:lpstr>নিচের চিত্র গুলো লক্ষ্য কর</vt:lpstr>
      <vt:lpstr>         দলিয় কাজ     সময় – ৮ মিনিট</vt:lpstr>
      <vt:lpstr>দলিয় কাজের সমাধান </vt:lpstr>
      <vt:lpstr>মূল্যায়ন</vt:lpstr>
      <vt:lpstr>বাড়ির কাজ</vt:lpstr>
      <vt:lpstr>ধন্যবাদ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DOEL</dc:creator>
  <cp:lastModifiedBy>DOEL</cp:lastModifiedBy>
  <cp:revision>237</cp:revision>
  <dcterms:created xsi:type="dcterms:W3CDTF">2016-02-06T15:47:11Z</dcterms:created>
  <dcterms:modified xsi:type="dcterms:W3CDTF">2016-02-11T03:59:33Z</dcterms:modified>
</cp:coreProperties>
</file>